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8" r:id="rId4"/>
    <p:sldId id="258" r:id="rId5"/>
    <p:sldId id="261" r:id="rId6"/>
    <p:sldId id="262" r:id="rId7"/>
    <p:sldId id="269" r:id="rId8"/>
    <p:sldId id="263" r:id="rId9"/>
    <p:sldId id="264" r:id="rId10"/>
    <p:sldId id="265" r:id="rId11"/>
    <p:sldId id="270" r:id="rId12"/>
    <p:sldId id="273" r:id="rId13"/>
    <p:sldId id="272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Lost</a:t>
          </a:r>
          <a:r>
            <a:rPr lang="en-US" baseline="0" dirty="0"/>
            <a:t> sales</a:t>
          </a:r>
          <a:endParaRPr lang="en-US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MORE RETURNS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FRUSTATED CUSTOMERS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43" custLinFactNeighborY="-1611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89F790-F81A-4A39-8D75-48EC04E0BCAD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830BB51-80E9-4BC5-BADC-AB2E772712BE}">
      <dgm:prSet phldrT="[Text]"/>
      <dgm:spPr/>
      <dgm:t>
        <a:bodyPr/>
        <a:lstStyle/>
        <a:p>
          <a:r>
            <a:rPr lang="en-CA" b="1" dirty="0">
              <a:solidFill>
                <a:schemeClr val="bg1">
                  <a:lumMod val="95000"/>
                  <a:lumOff val="5000"/>
                </a:schemeClr>
              </a:solidFill>
            </a:rPr>
            <a:t>Promote top sellers</a:t>
          </a:r>
        </a:p>
      </dgm:t>
    </dgm:pt>
    <dgm:pt modelId="{B63017EE-AED8-4CE5-9EAC-165ECE9DF60E}" type="parTrans" cxnId="{0A187300-93BB-4951-822B-AF0C1BEB930C}">
      <dgm:prSet/>
      <dgm:spPr/>
      <dgm:t>
        <a:bodyPr/>
        <a:lstStyle/>
        <a:p>
          <a:endParaRPr lang="en-CA"/>
        </a:p>
      </dgm:t>
    </dgm:pt>
    <dgm:pt modelId="{14958985-AC8D-4C15-BD6E-16AE4E36F42F}" type="sibTrans" cxnId="{0A187300-93BB-4951-822B-AF0C1BEB930C}">
      <dgm:prSet/>
      <dgm:spPr/>
      <dgm:t>
        <a:bodyPr/>
        <a:lstStyle/>
        <a:p>
          <a:endParaRPr lang="en-CA"/>
        </a:p>
      </dgm:t>
    </dgm:pt>
    <dgm:pt modelId="{9D22D16F-2F09-4410-A47C-E909AAF219F1}">
      <dgm:prSet phldrT="[Text]"/>
      <dgm:spPr/>
      <dgm:t>
        <a:bodyPr/>
        <a:lstStyle/>
        <a:p>
          <a:r>
            <a:rPr lang="en-CA" b="1" dirty="0">
              <a:solidFill>
                <a:schemeClr val="bg1">
                  <a:lumMod val="95000"/>
                  <a:lumOff val="5000"/>
                </a:schemeClr>
              </a:solidFill>
            </a:rPr>
            <a:t>Target young Adults</a:t>
          </a:r>
        </a:p>
      </dgm:t>
    </dgm:pt>
    <dgm:pt modelId="{D536A77B-C2F6-487D-8CC9-2A5C9ECEDC06}" type="parTrans" cxnId="{1EC551D2-9EB6-4F6B-9488-97371FE9E867}">
      <dgm:prSet/>
      <dgm:spPr/>
      <dgm:t>
        <a:bodyPr/>
        <a:lstStyle/>
        <a:p>
          <a:endParaRPr lang="en-CA"/>
        </a:p>
      </dgm:t>
    </dgm:pt>
    <dgm:pt modelId="{D11EFF18-6CE2-4DE4-BD10-D33053AD0DCD}" type="sibTrans" cxnId="{1EC551D2-9EB6-4F6B-9488-97371FE9E867}">
      <dgm:prSet/>
      <dgm:spPr/>
      <dgm:t>
        <a:bodyPr/>
        <a:lstStyle/>
        <a:p>
          <a:endParaRPr lang="en-CA"/>
        </a:p>
      </dgm:t>
    </dgm:pt>
    <dgm:pt modelId="{8D4B3F03-D66B-4898-97BD-E84C26F4F882}">
      <dgm:prSet phldrT="[Text]"/>
      <dgm:spPr/>
      <dgm:t>
        <a:bodyPr/>
        <a:lstStyle/>
        <a:p>
          <a:r>
            <a:rPr lang="en-CA" b="1" dirty="0">
              <a:solidFill>
                <a:schemeClr val="bg1">
                  <a:lumMod val="95000"/>
                  <a:lumOff val="5000"/>
                </a:schemeClr>
              </a:solidFill>
            </a:rPr>
            <a:t>Plan for Seasonal Peaks</a:t>
          </a:r>
        </a:p>
      </dgm:t>
    </dgm:pt>
    <dgm:pt modelId="{1A57F0A6-18C9-409E-990E-2DBC57C5EC41}" type="parTrans" cxnId="{78ACA447-1EB0-4AEC-A0E5-9FE64A4C595B}">
      <dgm:prSet/>
      <dgm:spPr/>
      <dgm:t>
        <a:bodyPr/>
        <a:lstStyle/>
        <a:p>
          <a:endParaRPr lang="en-CA"/>
        </a:p>
      </dgm:t>
    </dgm:pt>
    <dgm:pt modelId="{FD22206D-058B-4CDB-AC75-88E1FD541870}" type="sibTrans" cxnId="{78ACA447-1EB0-4AEC-A0E5-9FE64A4C595B}">
      <dgm:prSet/>
      <dgm:spPr/>
      <dgm:t>
        <a:bodyPr/>
        <a:lstStyle/>
        <a:p>
          <a:endParaRPr lang="en-CA"/>
        </a:p>
      </dgm:t>
    </dgm:pt>
    <dgm:pt modelId="{3078A70A-C526-41D2-AFE4-FB4324806487}">
      <dgm:prSet phldrT="[Text]"/>
      <dgm:spPr/>
      <dgm:t>
        <a:bodyPr/>
        <a:lstStyle/>
        <a:p>
          <a:r>
            <a:rPr lang="en-CA" b="1" dirty="0">
              <a:solidFill>
                <a:schemeClr val="bg1">
                  <a:lumMod val="95000"/>
                  <a:lumOff val="5000"/>
                </a:schemeClr>
              </a:solidFill>
            </a:rPr>
            <a:t>Grow Online Sales</a:t>
          </a:r>
        </a:p>
      </dgm:t>
    </dgm:pt>
    <dgm:pt modelId="{F3E608D8-4BAA-4ECF-AB1A-FE55FC3D1F43}" type="parTrans" cxnId="{00D0FC4D-F7B6-4234-89A6-C3EB29A3AA54}">
      <dgm:prSet/>
      <dgm:spPr/>
      <dgm:t>
        <a:bodyPr/>
        <a:lstStyle/>
        <a:p>
          <a:endParaRPr lang="en-CA"/>
        </a:p>
      </dgm:t>
    </dgm:pt>
    <dgm:pt modelId="{4B51E2EB-5D65-4520-9AFA-581B3E376285}" type="sibTrans" cxnId="{00D0FC4D-F7B6-4234-89A6-C3EB29A3AA54}">
      <dgm:prSet/>
      <dgm:spPr/>
      <dgm:t>
        <a:bodyPr/>
        <a:lstStyle/>
        <a:p>
          <a:endParaRPr lang="en-CA"/>
        </a:p>
      </dgm:t>
    </dgm:pt>
    <dgm:pt modelId="{63DCB191-8258-46A7-B42B-349FEE1563AF}" type="pres">
      <dgm:prSet presAssocID="{D889F790-F81A-4A39-8D75-48EC04E0BCAD}" presName="CompostProcess" presStyleCnt="0">
        <dgm:presLayoutVars>
          <dgm:dir/>
          <dgm:resizeHandles val="exact"/>
        </dgm:presLayoutVars>
      </dgm:prSet>
      <dgm:spPr/>
    </dgm:pt>
    <dgm:pt modelId="{BA1ED019-452F-491F-8699-78CA157B8871}" type="pres">
      <dgm:prSet presAssocID="{D889F790-F81A-4A39-8D75-48EC04E0BCAD}" presName="arrow" presStyleLbl="bgShp" presStyleIdx="0" presStyleCnt="1" custLinFactNeighborX="257"/>
      <dgm:spPr/>
    </dgm:pt>
    <dgm:pt modelId="{7E190954-4D69-46BE-B5AF-7698DFA387B2}" type="pres">
      <dgm:prSet presAssocID="{D889F790-F81A-4A39-8D75-48EC04E0BCAD}" presName="linearProcess" presStyleCnt="0"/>
      <dgm:spPr/>
    </dgm:pt>
    <dgm:pt modelId="{C4BEE37B-2AE8-41CE-ABBD-DDF9F21C59BD}" type="pres">
      <dgm:prSet presAssocID="{9830BB51-80E9-4BC5-BADC-AB2E772712BE}" presName="textNode" presStyleLbl="node1" presStyleIdx="0" presStyleCnt="4">
        <dgm:presLayoutVars>
          <dgm:bulletEnabled val="1"/>
        </dgm:presLayoutVars>
      </dgm:prSet>
      <dgm:spPr/>
    </dgm:pt>
    <dgm:pt modelId="{365DE236-258D-4BCB-9092-56805EF9EF0D}" type="pres">
      <dgm:prSet presAssocID="{14958985-AC8D-4C15-BD6E-16AE4E36F42F}" presName="sibTrans" presStyleCnt="0"/>
      <dgm:spPr/>
    </dgm:pt>
    <dgm:pt modelId="{3F0E274D-BFA4-49D5-A819-06E0D2FCD927}" type="pres">
      <dgm:prSet presAssocID="{9D22D16F-2F09-4410-A47C-E909AAF219F1}" presName="textNode" presStyleLbl="node1" presStyleIdx="1" presStyleCnt="4">
        <dgm:presLayoutVars>
          <dgm:bulletEnabled val="1"/>
        </dgm:presLayoutVars>
      </dgm:prSet>
      <dgm:spPr/>
    </dgm:pt>
    <dgm:pt modelId="{25869A1B-134C-426F-945F-3992A05AE8E9}" type="pres">
      <dgm:prSet presAssocID="{D11EFF18-6CE2-4DE4-BD10-D33053AD0DCD}" presName="sibTrans" presStyleCnt="0"/>
      <dgm:spPr/>
    </dgm:pt>
    <dgm:pt modelId="{A515B86C-F844-4E3B-93D8-7F189694B974}" type="pres">
      <dgm:prSet presAssocID="{8D4B3F03-D66B-4898-97BD-E84C26F4F882}" presName="textNode" presStyleLbl="node1" presStyleIdx="2" presStyleCnt="4">
        <dgm:presLayoutVars>
          <dgm:bulletEnabled val="1"/>
        </dgm:presLayoutVars>
      </dgm:prSet>
      <dgm:spPr/>
    </dgm:pt>
    <dgm:pt modelId="{527B53AD-EC06-4D43-A0FC-9C4CC0AFFD87}" type="pres">
      <dgm:prSet presAssocID="{FD22206D-058B-4CDB-AC75-88E1FD541870}" presName="sibTrans" presStyleCnt="0"/>
      <dgm:spPr/>
    </dgm:pt>
    <dgm:pt modelId="{EBF872A3-7650-4732-8757-100CFF3AA805}" type="pres">
      <dgm:prSet presAssocID="{3078A70A-C526-41D2-AFE4-FB432480648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A187300-93BB-4951-822B-AF0C1BEB930C}" srcId="{D889F790-F81A-4A39-8D75-48EC04E0BCAD}" destId="{9830BB51-80E9-4BC5-BADC-AB2E772712BE}" srcOrd="0" destOrd="0" parTransId="{B63017EE-AED8-4CE5-9EAC-165ECE9DF60E}" sibTransId="{14958985-AC8D-4C15-BD6E-16AE4E36F42F}"/>
    <dgm:cxn modelId="{3795172D-7679-4BA7-AF89-AB973E659015}" type="presOf" srcId="{D889F790-F81A-4A39-8D75-48EC04E0BCAD}" destId="{63DCB191-8258-46A7-B42B-349FEE1563AF}" srcOrd="0" destOrd="0" presId="urn:microsoft.com/office/officeart/2005/8/layout/hProcess9"/>
    <dgm:cxn modelId="{ED54A742-37BE-4AA2-A613-5DCCFD645CCD}" type="presOf" srcId="{9D22D16F-2F09-4410-A47C-E909AAF219F1}" destId="{3F0E274D-BFA4-49D5-A819-06E0D2FCD927}" srcOrd="0" destOrd="0" presId="urn:microsoft.com/office/officeart/2005/8/layout/hProcess9"/>
    <dgm:cxn modelId="{78ACA447-1EB0-4AEC-A0E5-9FE64A4C595B}" srcId="{D889F790-F81A-4A39-8D75-48EC04E0BCAD}" destId="{8D4B3F03-D66B-4898-97BD-E84C26F4F882}" srcOrd="2" destOrd="0" parTransId="{1A57F0A6-18C9-409E-990E-2DBC57C5EC41}" sibTransId="{FD22206D-058B-4CDB-AC75-88E1FD541870}"/>
    <dgm:cxn modelId="{00D0FC4D-F7B6-4234-89A6-C3EB29A3AA54}" srcId="{D889F790-F81A-4A39-8D75-48EC04E0BCAD}" destId="{3078A70A-C526-41D2-AFE4-FB4324806487}" srcOrd="3" destOrd="0" parTransId="{F3E608D8-4BAA-4ECF-AB1A-FE55FC3D1F43}" sibTransId="{4B51E2EB-5D65-4520-9AFA-581B3E376285}"/>
    <dgm:cxn modelId="{1858836F-D918-4823-BDDE-77588A860FF6}" type="presOf" srcId="{9830BB51-80E9-4BC5-BADC-AB2E772712BE}" destId="{C4BEE37B-2AE8-41CE-ABBD-DDF9F21C59BD}" srcOrd="0" destOrd="0" presId="urn:microsoft.com/office/officeart/2005/8/layout/hProcess9"/>
    <dgm:cxn modelId="{2F2BF675-3388-4D16-8716-46D5C40CA884}" type="presOf" srcId="{3078A70A-C526-41D2-AFE4-FB4324806487}" destId="{EBF872A3-7650-4732-8757-100CFF3AA805}" srcOrd="0" destOrd="0" presId="urn:microsoft.com/office/officeart/2005/8/layout/hProcess9"/>
    <dgm:cxn modelId="{82956576-797B-4214-BB40-151AF5DDF437}" type="presOf" srcId="{8D4B3F03-D66B-4898-97BD-E84C26F4F882}" destId="{A515B86C-F844-4E3B-93D8-7F189694B974}" srcOrd="0" destOrd="0" presId="urn:microsoft.com/office/officeart/2005/8/layout/hProcess9"/>
    <dgm:cxn modelId="{1EC551D2-9EB6-4F6B-9488-97371FE9E867}" srcId="{D889F790-F81A-4A39-8D75-48EC04E0BCAD}" destId="{9D22D16F-2F09-4410-A47C-E909AAF219F1}" srcOrd="1" destOrd="0" parTransId="{D536A77B-C2F6-487D-8CC9-2A5C9ECEDC06}" sibTransId="{D11EFF18-6CE2-4DE4-BD10-D33053AD0DCD}"/>
    <dgm:cxn modelId="{774C2C86-C103-400F-ABBC-77D9ABC24E25}" type="presParOf" srcId="{63DCB191-8258-46A7-B42B-349FEE1563AF}" destId="{BA1ED019-452F-491F-8699-78CA157B8871}" srcOrd="0" destOrd="0" presId="urn:microsoft.com/office/officeart/2005/8/layout/hProcess9"/>
    <dgm:cxn modelId="{12BE235B-0BDA-4A20-AEB5-7B3D42634E98}" type="presParOf" srcId="{63DCB191-8258-46A7-B42B-349FEE1563AF}" destId="{7E190954-4D69-46BE-B5AF-7698DFA387B2}" srcOrd="1" destOrd="0" presId="urn:microsoft.com/office/officeart/2005/8/layout/hProcess9"/>
    <dgm:cxn modelId="{2B06C640-7B90-40C0-A38F-81C2200DCED0}" type="presParOf" srcId="{7E190954-4D69-46BE-B5AF-7698DFA387B2}" destId="{C4BEE37B-2AE8-41CE-ABBD-DDF9F21C59BD}" srcOrd="0" destOrd="0" presId="urn:microsoft.com/office/officeart/2005/8/layout/hProcess9"/>
    <dgm:cxn modelId="{EF5DAC0A-EA20-44C6-94E8-D9477352A3BF}" type="presParOf" srcId="{7E190954-4D69-46BE-B5AF-7698DFA387B2}" destId="{365DE236-258D-4BCB-9092-56805EF9EF0D}" srcOrd="1" destOrd="0" presId="urn:microsoft.com/office/officeart/2005/8/layout/hProcess9"/>
    <dgm:cxn modelId="{208B795C-45AC-4D2F-9CD8-A96C775722FD}" type="presParOf" srcId="{7E190954-4D69-46BE-B5AF-7698DFA387B2}" destId="{3F0E274D-BFA4-49D5-A819-06E0D2FCD927}" srcOrd="2" destOrd="0" presId="urn:microsoft.com/office/officeart/2005/8/layout/hProcess9"/>
    <dgm:cxn modelId="{C4847C7A-873E-4DDC-BE3E-0166925239E3}" type="presParOf" srcId="{7E190954-4D69-46BE-B5AF-7698DFA387B2}" destId="{25869A1B-134C-426F-945F-3992A05AE8E9}" srcOrd="3" destOrd="0" presId="urn:microsoft.com/office/officeart/2005/8/layout/hProcess9"/>
    <dgm:cxn modelId="{41AE4408-36CD-477D-8E72-2CBA5160C7D6}" type="presParOf" srcId="{7E190954-4D69-46BE-B5AF-7698DFA387B2}" destId="{A515B86C-F844-4E3B-93D8-7F189694B974}" srcOrd="4" destOrd="0" presId="urn:microsoft.com/office/officeart/2005/8/layout/hProcess9"/>
    <dgm:cxn modelId="{5119367E-6573-4DC5-B4D0-1D848AAD12A4}" type="presParOf" srcId="{7E190954-4D69-46BE-B5AF-7698DFA387B2}" destId="{527B53AD-EC06-4D43-A0FC-9C4CC0AFFD87}" srcOrd="5" destOrd="0" presId="urn:microsoft.com/office/officeart/2005/8/layout/hProcess9"/>
    <dgm:cxn modelId="{DADD01CF-9AE7-4BB1-8F7A-D053B1D6C24B}" type="presParOf" srcId="{7E190954-4D69-46BE-B5AF-7698DFA387B2}" destId="{EBF872A3-7650-4732-8757-100CFF3AA80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26016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Lost</a:t>
          </a:r>
          <a:r>
            <a:rPr lang="en-US" sz="2600" kern="1200" baseline="0" dirty="0"/>
            <a:t> sales</a:t>
          </a:r>
          <a:endParaRPr lang="en-US" sz="2600" kern="1200" dirty="0"/>
        </a:p>
      </dsp:txBody>
      <dsp:txXfrm>
        <a:off x="0" y="1040674"/>
        <a:ext cx="3275967" cy="1561011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04067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01</a:t>
          </a:r>
          <a:endParaRPr lang="en-US" sz="5100" kern="1200" dirty="0"/>
        </a:p>
      </dsp:txBody>
      <dsp:txXfrm>
        <a:off x="808" y="0"/>
        <a:ext cx="3275967" cy="1040674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26016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MORE RETURNS</a:t>
          </a:r>
        </a:p>
      </dsp:txBody>
      <dsp:txXfrm>
        <a:off x="3538853" y="1040673"/>
        <a:ext cx="3275967" cy="1561011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04067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02</a:t>
          </a:r>
        </a:p>
      </dsp:txBody>
      <dsp:txXfrm>
        <a:off x="3538853" y="0"/>
        <a:ext cx="3275967" cy="1040674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26016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FRUSTATED CUSTOMERS</a:t>
          </a:r>
        </a:p>
      </dsp:txBody>
      <dsp:txXfrm>
        <a:off x="7076898" y="1040673"/>
        <a:ext cx="3275967" cy="1561011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04067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03</a:t>
          </a:r>
        </a:p>
      </dsp:txBody>
      <dsp:txXfrm>
        <a:off x="7076898" y="0"/>
        <a:ext cx="3275967" cy="1040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ED019-452F-491F-8699-78CA157B8871}">
      <dsp:nvSpPr>
        <dsp:cNvPr id="0" name=""/>
        <dsp:cNvSpPr/>
      </dsp:nvSpPr>
      <dsp:spPr>
        <a:xfrm>
          <a:off x="624274" y="0"/>
          <a:ext cx="6874873" cy="4572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BEE37B-2AE8-41CE-ABBD-DDF9F21C59BD}">
      <dsp:nvSpPr>
        <dsp:cNvPr id="0" name=""/>
        <dsp:cNvSpPr/>
      </dsp:nvSpPr>
      <dsp:spPr>
        <a:xfrm>
          <a:off x="4047" y="1371599"/>
          <a:ext cx="1946985" cy="1828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Promote top sellers</a:t>
          </a:r>
        </a:p>
      </dsp:txBody>
      <dsp:txXfrm>
        <a:off x="93322" y="1460874"/>
        <a:ext cx="1768435" cy="1650250"/>
      </dsp:txXfrm>
    </dsp:sp>
    <dsp:sp modelId="{3F0E274D-BFA4-49D5-A819-06E0D2FCD927}">
      <dsp:nvSpPr>
        <dsp:cNvPr id="0" name=""/>
        <dsp:cNvSpPr/>
      </dsp:nvSpPr>
      <dsp:spPr>
        <a:xfrm>
          <a:off x="2048382" y="1371599"/>
          <a:ext cx="1946985" cy="1828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Target young Adults</a:t>
          </a:r>
        </a:p>
      </dsp:txBody>
      <dsp:txXfrm>
        <a:off x="2137657" y="1460874"/>
        <a:ext cx="1768435" cy="1650250"/>
      </dsp:txXfrm>
    </dsp:sp>
    <dsp:sp modelId="{A515B86C-F844-4E3B-93D8-7F189694B974}">
      <dsp:nvSpPr>
        <dsp:cNvPr id="0" name=""/>
        <dsp:cNvSpPr/>
      </dsp:nvSpPr>
      <dsp:spPr>
        <a:xfrm>
          <a:off x="4092717" y="1371599"/>
          <a:ext cx="1946985" cy="1828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Plan for Seasonal Peaks</a:t>
          </a:r>
        </a:p>
      </dsp:txBody>
      <dsp:txXfrm>
        <a:off x="4181992" y="1460874"/>
        <a:ext cx="1768435" cy="1650250"/>
      </dsp:txXfrm>
    </dsp:sp>
    <dsp:sp modelId="{EBF872A3-7650-4732-8757-100CFF3AA805}">
      <dsp:nvSpPr>
        <dsp:cNvPr id="0" name=""/>
        <dsp:cNvSpPr/>
      </dsp:nvSpPr>
      <dsp:spPr>
        <a:xfrm>
          <a:off x="6137052" y="1371599"/>
          <a:ext cx="1946985" cy="1828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b="1" kern="1200" dirty="0">
              <a:solidFill>
                <a:schemeClr val="bg1">
                  <a:lumMod val="95000"/>
                  <a:lumOff val="5000"/>
                </a:schemeClr>
              </a:solidFill>
            </a:rPr>
            <a:t>Grow Online Sales</a:t>
          </a:r>
        </a:p>
      </dsp:txBody>
      <dsp:txXfrm>
        <a:off x="6226327" y="1460874"/>
        <a:ext cx="1768435" cy="1650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0.jpe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12.jpeg"/><Relationship Id="rId10" Type="http://schemas.microsoft.com/office/2007/relationships/diagramDrawing" Target="../diagrams/drawing1.xml"/><Relationship Id="rId4" Type="http://schemas.openxmlformats.org/officeDocument/2006/relationships/image" Target="../media/image11.jp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ore with a few clothes on display&#10;&#10;AI-generated content may be incorrect.">
            <a:extLst>
              <a:ext uri="{FF2B5EF4-FFF2-40B4-BE49-F238E27FC236}">
                <a16:creationId xmlns:a16="http://schemas.microsoft.com/office/drawing/2014/main" id="{D6AD5724-1F2C-C349-672B-37F25FCF48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" y="0"/>
            <a:ext cx="121544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03614"/>
            <a:ext cx="9440034" cy="2031887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 </a:t>
            </a:r>
            <a:r>
              <a:rPr lang="en-US" sz="7200" b="1" dirty="0"/>
              <a:t>Sales Performance &amp; Customer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Data-Driven Decisions for Better Customer Experience</a:t>
            </a:r>
            <a:br>
              <a:rPr lang="en-US" sz="2800" b="1" dirty="0"/>
            </a:br>
            <a:r>
              <a:rPr lang="en-US" sz="2800" b="1" dirty="0"/>
              <a:t>GROUP – H </a:t>
            </a:r>
          </a:p>
        </p:txBody>
      </p:sp>
      <p:pic>
        <p:nvPicPr>
          <p:cNvPr id="10" name="Picture 9" descr="A red and black logo&#10;&#10;AI-generated content may be incorrect.">
            <a:extLst>
              <a:ext uri="{FF2B5EF4-FFF2-40B4-BE49-F238E27FC236}">
                <a16:creationId xmlns:a16="http://schemas.microsoft.com/office/drawing/2014/main" id="{23C84A19-FDF1-5C29-4DA4-CA36B3434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45" y="439999"/>
            <a:ext cx="2071255" cy="13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958D-E41D-4CA8-60F1-4CADECCA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Insight 3: Who’s Buying</a:t>
            </a:r>
          </a:p>
        </p:txBody>
      </p:sp>
      <p:pic>
        <p:nvPicPr>
          <p:cNvPr id="4" name="Picture 3" descr="A screenshot of a chart&#10;&#10;AI-generated content may be incorrect.">
            <a:extLst>
              <a:ext uri="{FF2B5EF4-FFF2-40B4-BE49-F238E27FC236}">
                <a16:creationId xmlns:a16="http://schemas.microsoft.com/office/drawing/2014/main" id="{52920E02-40BE-C5F1-A371-94C9C73EB8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30" y="1794300"/>
            <a:ext cx="5134692" cy="4239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30B2C3A4-57A7-47F1-EEB6-7E5294728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4CB04-8B1C-5E2D-DABB-1D88B5F200C4}"/>
              </a:ext>
            </a:extLst>
          </p:cNvPr>
          <p:cNvSpPr txBox="1"/>
          <p:nvPr/>
        </p:nvSpPr>
        <p:spPr>
          <a:xfrm>
            <a:off x="359229" y="3765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18–35 years </a:t>
            </a:r>
            <a:r>
              <a:rPr lang="en-CA" dirty="0"/>
              <a:t>= biggest buyers</a:t>
            </a:r>
          </a:p>
        </p:txBody>
      </p:sp>
    </p:spTree>
    <p:extLst>
      <p:ext uri="{BB962C8B-B14F-4D97-AF65-F5344CB8AC3E}">
        <p14:creationId xmlns:p14="http://schemas.microsoft.com/office/powerpoint/2010/main" val="143708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C0FD8-ACB7-4C53-C155-69D5CF747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281" y="919844"/>
            <a:ext cx="8769048" cy="979714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Insight 4: Seasonal Trends</a:t>
            </a:r>
          </a:p>
        </p:txBody>
      </p:sp>
      <p:pic>
        <p:nvPicPr>
          <p:cNvPr id="3" name="Picture 2" descr="A red and black logo&#10;&#10;AI-generated content may be incorrect.">
            <a:extLst>
              <a:ext uri="{FF2B5EF4-FFF2-40B4-BE49-F238E27FC236}">
                <a16:creationId xmlns:a16="http://schemas.microsoft.com/office/drawing/2014/main" id="{D0276E7C-2C57-C160-D835-E1282495D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  <p:pic>
        <p:nvPicPr>
          <p:cNvPr id="5" name="Picture 4" descr="A graph showing the sales trend&#10;&#10;AI-generated content may be incorrect.">
            <a:extLst>
              <a:ext uri="{FF2B5EF4-FFF2-40B4-BE49-F238E27FC236}">
                <a16:creationId xmlns:a16="http://schemas.microsoft.com/office/drawing/2014/main" id="{859D957E-74A4-4125-1936-B987E25CA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54" y="2135399"/>
            <a:ext cx="5315692" cy="3458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B79E62-AC20-F589-97A1-09EC0A63CC24}"/>
              </a:ext>
            </a:extLst>
          </p:cNvPr>
          <p:cNvSpPr txBox="1"/>
          <p:nvPr/>
        </p:nvSpPr>
        <p:spPr>
          <a:xfrm>
            <a:off x="560614" y="3810391"/>
            <a:ext cx="19539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500" dirty="0"/>
              <a:t>Peak in </a:t>
            </a:r>
            <a:r>
              <a:rPr lang="en-CA" sz="2500" dirty="0">
                <a:solidFill>
                  <a:srgbClr val="FF0000"/>
                </a:solidFill>
              </a:rPr>
              <a:t>September</a:t>
            </a:r>
          </a:p>
        </p:txBody>
      </p:sp>
    </p:spTree>
    <p:extLst>
      <p:ext uri="{BB962C8B-B14F-4D97-AF65-F5344CB8AC3E}">
        <p14:creationId xmlns:p14="http://schemas.microsoft.com/office/powerpoint/2010/main" val="574968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8C7E-BF0A-3CD6-1E58-82D83155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985" y="0"/>
            <a:ext cx="4207329" cy="974271"/>
          </a:xfrm>
        </p:spPr>
        <p:txBody>
          <a:bodyPr>
            <a:normAutofit/>
          </a:bodyPr>
          <a:lstStyle/>
          <a:p>
            <a:r>
              <a:rPr lang="en-CA" sz="25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DASHBOARD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7AB295-7A2F-8B81-9E94-A2FF981B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4" y="707571"/>
            <a:ext cx="10726211" cy="5989161"/>
          </a:xfrm>
          <a:prstGeom prst="rect">
            <a:avLst/>
          </a:prstGeom>
        </p:spPr>
      </p:pic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FD0E2B1C-527B-DB0E-FE5C-7A68DD5F7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7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20BD-3E27-7F71-F683-8BD7A089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Benefits of This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6A99D-23B6-63C2-65E9-CABC8999D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Higher sales</a:t>
            </a:r>
          </a:p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C2FB0-5EE8-0794-783C-3F1246701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Fewer returns</a:t>
            </a:r>
          </a:p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090235-5C00-D43D-B50A-FD3BF2F568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Better targeting</a:t>
            </a:r>
          </a:p>
          <a:p>
            <a:endParaRPr lang="en-CA" dirty="0"/>
          </a:p>
        </p:txBody>
      </p:sp>
      <p:pic>
        <p:nvPicPr>
          <p:cNvPr id="9" name="Picture 8" descr="A red and black logo&#10;&#10;AI-generated content may be incorrect.">
            <a:extLst>
              <a:ext uri="{FF2B5EF4-FFF2-40B4-BE49-F238E27FC236}">
                <a16:creationId xmlns:a16="http://schemas.microsoft.com/office/drawing/2014/main" id="{7DF0E385-A4BD-7E69-F859-37D9E12F0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  <p:pic>
        <p:nvPicPr>
          <p:cNvPr id="11" name="Picture 10" descr="A close-up of a store window&#10;&#10;AI-generated content may be incorrect.">
            <a:extLst>
              <a:ext uri="{FF2B5EF4-FFF2-40B4-BE49-F238E27FC236}">
                <a16:creationId xmlns:a16="http://schemas.microsoft.com/office/drawing/2014/main" id="{600C971D-25C8-9AD9-53DF-284A97EE9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6" y="2768110"/>
            <a:ext cx="3372921" cy="3240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target with arrows in it&#10;&#10;AI-generated content may be incorrect.">
            <a:extLst>
              <a:ext uri="{FF2B5EF4-FFF2-40B4-BE49-F238E27FC236}">
                <a16:creationId xmlns:a16="http://schemas.microsoft.com/office/drawing/2014/main" id="{56C96CA2-4D55-9CF2-25AA-F2D1CC165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97" y="2768110"/>
            <a:ext cx="3523403" cy="3272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cell phone with a graph on it&#10;&#10;AI-generated content may be incorrect.">
            <a:extLst>
              <a:ext uri="{FF2B5EF4-FFF2-40B4-BE49-F238E27FC236}">
                <a16:creationId xmlns:a16="http://schemas.microsoft.com/office/drawing/2014/main" id="{305272CA-88E3-5578-F3D8-5E7B966AF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27" y="2768111"/>
            <a:ext cx="3706587" cy="3317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791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ight bulb in a dark room&#10;&#10;AI-generated content may be incorrect.">
            <a:extLst>
              <a:ext uri="{FF2B5EF4-FFF2-40B4-BE49-F238E27FC236}">
                <a16:creationId xmlns:a16="http://schemas.microsoft.com/office/drawing/2014/main" id="{5A2E58A6-DE98-87E2-4908-B644F8A0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A54E4-6398-CF44-1426-77693EC22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6" y="48986"/>
            <a:ext cx="10353762" cy="1257300"/>
          </a:xfrm>
        </p:spPr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Opportunities &amp; Actions</a:t>
            </a:r>
          </a:p>
        </p:txBody>
      </p:sp>
      <p:pic>
        <p:nvPicPr>
          <p:cNvPr id="3" name="Picture 2" descr="A red and black logo&#10;&#10;AI-generated content may be incorrect.">
            <a:extLst>
              <a:ext uri="{FF2B5EF4-FFF2-40B4-BE49-F238E27FC236}">
                <a16:creationId xmlns:a16="http://schemas.microsoft.com/office/drawing/2014/main" id="{EC6D6CD8-3F61-F78C-CCB3-B9EC2FF57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C45FCA-A615-4D24-7E81-16F9C254EE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3157992"/>
              </p:ext>
            </p:extLst>
          </p:nvPr>
        </p:nvGraphicFramePr>
        <p:xfrm>
          <a:off x="2046514" y="1382486"/>
          <a:ext cx="808808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33938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carrying a black bag&#10;&#10;AI-generated content may be incorrect.">
            <a:extLst>
              <a:ext uri="{FF2B5EF4-FFF2-40B4-BE49-F238E27FC236}">
                <a16:creationId xmlns:a16="http://schemas.microsoft.com/office/drawing/2014/main" id="{4D6FC753-9C11-2AD6-6B99-16E7599A8C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-1"/>
            <a:ext cx="12153900" cy="6688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5BCFC-3386-AC36-E567-F3E19232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24" y="2754086"/>
            <a:ext cx="10353762" cy="3238500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tx1">
                    <a:lumMod val="95000"/>
                  </a:schemeClr>
                </a:solidFill>
              </a:rPr>
              <a:t>“The right data leads to the right decisions”</a:t>
            </a:r>
            <a:br>
              <a:rPr lang="en-US" sz="5000" dirty="0">
                <a:solidFill>
                  <a:schemeClr val="accent1"/>
                </a:solidFill>
              </a:rPr>
            </a:br>
            <a:r>
              <a:rPr lang="en-US" sz="5000" dirty="0">
                <a:solidFill>
                  <a:srgbClr val="FF0000"/>
                </a:solidFill>
              </a:rPr>
              <a:t>Thank you!</a:t>
            </a:r>
            <a:endParaRPr lang="en-CA" sz="5000" dirty="0">
              <a:solidFill>
                <a:srgbClr val="FF0000"/>
              </a:solidFill>
            </a:endParaRPr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6238F9EB-E031-2CBD-53D2-5D98831D3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49" y="969806"/>
            <a:ext cx="2088701" cy="137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3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4912-214A-68B3-47A2-460D6A1F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The </a:t>
            </a:r>
            <a:r>
              <a:rPr lang="en-US" sz="4000" b="1" kern="1200" dirty="0">
                <a:solidFill>
                  <a:srgbClr val="C0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Challenge</a:t>
            </a:r>
          </a:p>
        </p:txBody>
      </p:sp>
      <p:pic>
        <p:nvPicPr>
          <p:cNvPr id="7" name="Picture 6" descr="Several clothes on a swinger&#10;&#10;AI-generated content may be incorrect.">
            <a:extLst>
              <a:ext uri="{FF2B5EF4-FFF2-40B4-BE49-F238E27FC236}">
                <a16:creationId xmlns:a16="http://schemas.microsoft.com/office/drawing/2014/main" id="{8EC14D70-8FF5-2481-2ED3-A894AB6EC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1009621"/>
            <a:ext cx="6411924" cy="4279959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7B50A-1608-F577-0836-8C753F77A77F}"/>
              </a:ext>
            </a:extLst>
          </p:cNvPr>
          <p:cNvSpPr txBox="1"/>
          <p:nvPr/>
        </p:nvSpPr>
        <p:spPr>
          <a:xfrm>
            <a:off x="789104" y="3149600"/>
            <a:ext cx="3706889" cy="30162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R="0" algn="ctr" defTabSz="4572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</a:pPr>
            <a:r>
              <a:rPr kumimoji="0" lang="en-US" altLang="en-US" sz="2000" b="1" i="0" u="none" strike="noStrike" kern="1200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Too many products</a:t>
            </a:r>
          </a:p>
          <a:p>
            <a:pPr marR="0" algn="ctr" defTabSz="4572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</a:pPr>
            <a:endParaRPr kumimoji="0" lang="en-US" altLang="en-US" sz="2000" b="1" i="0" u="none" strike="noStrike" kern="1200" cap="none" normalizeH="0" baseline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endParaRPr>
          </a:p>
          <a:p>
            <a:pPr marR="0" algn="ctr" defTabSz="4572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</a:pPr>
            <a:r>
              <a:rPr kumimoji="0" lang="en-US" altLang="en-US" sz="2000" b="1" i="0" u="none" strike="noStrike" kern="1200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Customers get lost in choices</a:t>
            </a:r>
          </a:p>
          <a:p>
            <a:pPr marR="0" algn="ctr" defTabSz="4572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</a:pPr>
            <a:endParaRPr kumimoji="0" lang="en-US" altLang="en-US" sz="2000" b="1" i="0" u="none" strike="noStrike" kern="1200" cap="none" normalizeH="0" baseline="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endParaRPr>
          </a:p>
          <a:p>
            <a:pPr marR="0" algn="ctr" defTabSz="457200" fontAlgn="base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tabLst/>
            </a:pPr>
            <a:r>
              <a:rPr kumimoji="0" lang="en-US" altLang="en-US" sz="2000" b="1" i="0" u="none" strike="noStrike" kern="1200" cap="none" normalizeH="0" baseline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Lost opportunities</a:t>
            </a:r>
          </a:p>
        </p:txBody>
      </p:sp>
      <p:pic>
        <p:nvPicPr>
          <p:cNvPr id="9" name="Picture 8" descr="A red and black logo&#10;&#10;AI-generated content may be incorrect.">
            <a:extLst>
              <a:ext uri="{FF2B5EF4-FFF2-40B4-BE49-F238E27FC236}">
                <a16:creationId xmlns:a16="http://schemas.microsoft.com/office/drawing/2014/main" id="{A8A12046-A878-C6D5-2F22-AB6018524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7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her face with her hands&#10;&#10;AI-generated content may be incorrect.">
            <a:extLst>
              <a:ext uri="{FF2B5EF4-FFF2-40B4-BE49-F238E27FC236}">
                <a16:creationId xmlns:a16="http://schemas.microsoft.com/office/drawing/2014/main" id="{0B55292F-6D72-F2FF-BA0D-C040567B9A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0" y="0"/>
            <a:ext cx="82677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3739B-6A25-5D8A-CD05-945454AD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Customer Journey Snapshot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D4F8F-FF21-1182-CEBB-BEAFB568DE0B}"/>
              </a:ext>
            </a:extLst>
          </p:cNvPr>
          <p:cNvSpPr txBox="1"/>
          <p:nvPr/>
        </p:nvSpPr>
        <p:spPr>
          <a:xfrm>
            <a:off x="3793671" y="3026619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000" b="1" dirty="0"/>
              <a:t>Browse → Choose → Buy</a:t>
            </a:r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ECB7401B-DA39-F35D-8A23-131D41A2C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B7722C-5E71-5397-832C-C9FD2CE5B422}"/>
              </a:ext>
            </a:extLst>
          </p:cNvPr>
          <p:cNvSpPr txBox="1"/>
          <p:nvPr/>
        </p:nvSpPr>
        <p:spPr>
          <a:xfrm>
            <a:off x="4631871" y="403859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Pain point: Choosing</a:t>
            </a:r>
          </a:p>
        </p:txBody>
      </p:sp>
    </p:spTree>
    <p:extLst>
      <p:ext uri="{BB962C8B-B14F-4D97-AF65-F5344CB8AC3E}">
        <p14:creationId xmlns:p14="http://schemas.microsoft.com/office/powerpoint/2010/main" val="131483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pulling a tie&#10;&#10;AI-generated content may be incorrect.">
            <a:extLst>
              <a:ext uri="{FF2B5EF4-FFF2-40B4-BE49-F238E27FC236}">
                <a16:creationId xmlns:a16="http://schemas.microsoft.com/office/drawing/2014/main" id="{AD99D1A3-A384-0436-C365-3C4EF0D1A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787" y="48986"/>
            <a:ext cx="4218214" cy="6809014"/>
          </a:xfrm>
          <a:prstGeom prst="rect">
            <a:avLst/>
          </a:prstGeom>
        </p:spPr>
      </p:pic>
      <p:pic>
        <p:nvPicPr>
          <p:cNvPr id="8" name="Picture 7" descr="A black speaker with a handle&#10;&#10;AI-generated content may be incorrect.">
            <a:extLst>
              <a:ext uri="{FF2B5EF4-FFF2-40B4-BE49-F238E27FC236}">
                <a16:creationId xmlns:a16="http://schemas.microsoft.com/office/drawing/2014/main" id="{2C95FCE3-CED7-BC0B-7147-DBD2C102DA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28" y="93506"/>
            <a:ext cx="4495800" cy="6764494"/>
          </a:xfrm>
          <a:prstGeom prst="rect">
            <a:avLst/>
          </a:prstGeom>
        </p:spPr>
      </p:pic>
      <p:pic>
        <p:nvPicPr>
          <p:cNvPr id="6" name="Picture 5" descr="A shopping cart in a dark room&#10;&#10;AI-generated content may be incorrect.">
            <a:extLst>
              <a:ext uri="{FF2B5EF4-FFF2-40B4-BE49-F238E27FC236}">
                <a16:creationId xmlns:a16="http://schemas.microsoft.com/office/drawing/2014/main" id="{8F6E5CCA-3FF9-B5E3-05D3-2A94602110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0" y="48986"/>
            <a:ext cx="3581163" cy="6764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52" y="1301332"/>
            <a:ext cx="10353762" cy="12573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Why It Matters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077764"/>
              </p:ext>
            </p:extLst>
          </p:nvPr>
        </p:nvGraphicFramePr>
        <p:xfrm>
          <a:off x="914400" y="3766457"/>
          <a:ext cx="10353675" cy="2601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Picture 2" descr="A red and black logo&#10;&#10;AI-generated content may be incorrect.">
            <a:extLst>
              <a:ext uri="{FF2B5EF4-FFF2-40B4-BE49-F238E27FC236}">
                <a16:creationId xmlns:a16="http://schemas.microsoft.com/office/drawing/2014/main" id="{548952CE-3A1E-ED92-29DD-01AB9D3642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CC7A-D972-6FFD-877F-329FED1B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Our Goal</a:t>
            </a:r>
          </a:p>
        </p:txBody>
      </p:sp>
      <p:pic>
        <p:nvPicPr>
          <p:cNvPr id="3" name="Picture 2" descr="A red and black logo&#10;&#10;AI-generated content may be incorrect.">
            <a:extLst>
              <a:ext uri="{FF2B5EF4-FFF2-40B4-BE49-F238E27FC236}">
                <a16:creationId xmlns:a16="http://schemas.microsoft.com/office/drawing/2014/main" id="{0E81F918-4C76-F18F-BCCD-AB4A4A8BC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A104CE-8CF5-705F-2F95-00120D5691D3}"/>
              </a:ext>
            </a:extLst>
          </p:cNvPr>
          <p:cNvSpPr txBox="1"/>
          <p:nvPr/>
        </p:nvSpPr>
        <p:spPr>
          <a:xfrm>
            <a:off x="3042676" y="1740266"/>
            <a:ext cx="6096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dirty="0"/>
              <a:t>Find out :</a:t>
            </a:r>
          </a:p>
          <a:p>
            <a:pPr algn="ctr">
              <a:buNone/>
            </a:pP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“What sells”</a:t>
            </a:r>
          </a:p>
          <a:p>
            <a:pPr algn="ctr"/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“When it sells”</a:t>
            </a:r>
          </a:p>
          <a:p>
            <a:pPr algn="ctr"/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“Who buys it”</a:t>
            </a:r>
          </a:p>
        </p:txBody>
      </p:sp>
      <p:pic>
        <p:nvPicPr>
          <p:cNvPr id="7" name="Picture 6" descr="A white bag with red handles&#10;&#10;AI-generated content may be incorrect.">
            <a:extLst>
              <a:ext uri="{FF2B5EF4-FFF2-40B4-BE49-F238E27FC236}">
                <a16:creationId xmlns:a16="http://schemas.microsoft.com/office/drawing/2014/main" id="{77166A51-EE42-2733-D13A-73A4A1F9CC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5" y="2034182"/>
            <a:ext cx="3439335" cy="22928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desk with a computer and a cactus on it&#10;&#10;AI-generated content may be incorrect.">
            <a:extLst>
              <a:ext uri="{FF2B5EF4-FFF2-40B4-BE49-F238E27FC236}">
                <a16:creationId xmlns:a16="http://schemas.microsoft.com/office/drawing/2014/main" id="{F61AA997-DF0A-588A-432D-CA519D4BD6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97" y="1970313"/>
            <a:ext cx="3468488" cy="23567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sitting in a chair by the water&#10;&#10;AI-generated content may be incorrect.">
            <a:extLst>
              <a:ext uri="{FF2B5EF4-FFF2-40B4-BE49-F238E27FC236}">
                <a16:creationId xmlns:a16="http://schemas.microsoft.com/office/drawing/2014/main" id="{D2B83980-71AD-CA5B-329E-F085D82D983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86" y="4407267"/>
            <a:ext cx="2139044" cy="21404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96113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neon sign in a store window&#10;&#10;AI-generated content may be incorrect.">
            <a:extLst>
              <a:ext uri="{FF2B5EF4-FFF2-40B4-BE49-F238E27FC236}">
                <a16:creationId xmlns:a16="http://schemas.microsoft.com/office/drawing/2014/main" id="{A5D13970-A18F-49F9-6342-B8900A2296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F2DAAF-E76C-A1F8-433E-89B1D9BD7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4719" y="256309"/>
            <a:ext cx="4627336" cy="973271"/>
          </a:xfrm>
        </p:spPr>
        <p:txBody>
          <a:bodyPr/>
          <a:lstStyle/>
          <a:p>
            <a:r>
              <a:rPr lang="en-CA" b="1" dirty="0"/>
              <a:t>The Data</a:t>
            </a:r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0E618E8A-39CB-2EB5-8101-B61D8821E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8444D5-38B2-FC44-0A09-3EC4FCBC47EC}"/>
              </a:ext>
            </a:extLst>
          </p:cNvPr>
          <p:cNvSpPr/>
          <p:nvPr/>
        </p:nvSpPr>
        <p:spPr>
          <a:xfrm>
            <a:off x="1616529" y="1804307"/>
            <a:ext cx="2282619" cy="234587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000" dirty="0">
                <a:solidFill>
                  <a:schemeClr val="tx1"/>
                </a:solidFill>
              </a:rPr>
              <a:t>Articles data </a:t>
            </a:r>
            <a:r>
              <a:rPr lang="en-US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(products)</a:t>
            </a:r>
          </a:p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AD1670-045F-4791-9E84-1F7729EF6CB8}"/>
              </a:ext>
            </a:extLst>
          </p:cNvPr>
          <p:cNvSpPr/>
          <p:nvPr/>
        </p:nvSpPr>
        <p:spPr>
          <a:xfrm>
            <a:off x="4849586" y="1804307"/>
            <a:ext cx="2378529" cy="24003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Customers data </a:t>
            </a:r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</a:rPr>
              <a:t>(age, loyalty)</a:t>
            </a:r>
          </a:p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703336-6492-9681-5681-FECF6D0608CB}"/>
              </a:ext>
            </a:extLst>
          </p:cNvPr>
          <p:cNvSpPr/>
          <p:nvPr/>
        </p:nvSpPr>
        <p:spPr>
          <a:xfrm>
            <a:off x="8360229" y="1804307"/>
            <a:ext cx="2378529" cy="24003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000" dirty="0">
                <a:solidFill>
                  <a:schemeClr val="tx1"/>
                </a:solidFill>
              </a:rPr>
              <a:t>Transactions data </a:t>
            </a:r>
            <a:r>
              <a:rPr lang="en-US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(sales history)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582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with green text&#10;&#10;AI-generated content may be incorrect.">
            <a:extLst>
              <a:ext uri="{FF2B5EF4-FFF2-40B4-BE49-F238E27FC236}">
                <a16:creationId xmlns:a16="http://schemas.microsoft.com/office/drawing/2014/main" id="{57E1BD45-C431-DBF3-F056-A88E93C45C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50BCD-1767-3EB8-A5AA-E606C888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 Preparation</a:t>
            </a:r>
          </a:p>
        </p:txBody>
      </p:sp>
      <p:pic>
        <p:nvPicPr>
          <p:cNvPr id="3" name="Picture 2" descr="A red and black logo&#10;&#10;AI-generated content may be incorrect.">
            <a:extLst>
              <a:ext uri="{FF2B5EF4-FFF2-40B4-BE49-F238E27FC236}">
                <a16:creationId xmlns:a16="http://schemas.microsoft.com/office/drawing/2014/main" id="{F0B3F911-6088-A037-264E-DF1493605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29E93-912D-774F-C555-2D21D321F9C4}"/>
              </a:ext>
            </a:extLst>
          </p:cNvPr>
          <p:cNvSpPr txBox="1"/>
          <p:nvPr/>
        </p:nvSpPr>
        <p:spPr>
          <a:xfrm>
            <a:off x="2879272" y="2629877"/>
            <a:ext cx="616131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rPr>
              <a:t>Removed null values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+mj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rPr>
              <a:t>Fixed formats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+mj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rPr>
              <a:t>Merged datasets</a:t>
            </a:r>
          </a:p>
        </p:txBody>
      </p:sp>
    </p:spTree>
    <p:extLst>
      <p:ext uri="{BB962C8B-B14F-4D97-AF65-F5344CB8AC3E}">
        <p14:creationId xmlns:p14="http://schemas.microsoft.com/office/powerpoint/2010/main" val="332287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F33-8478-7B67-DACA-618A9066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Insight 1: Best Sellers</a:t>
            </a:r>
          </a:p>
        </p:txBody>
      </p:sp>
      <p:pic>
        <p:nvPicPr>
          <p:cNvPr id="4" name="Picture 3" descr="A graph of sales&#10;&#10;AI-generated content may be incorrect.">
            <a:extLst>
              <a:ext uri="{FF2B5EF4-FFF2-40B4-BE49-F238E27FC236}">
                <a16:creationId xmlns:a16="http://schemas.microsoft.com/office/drawing/2014/main" id="{725BB446-0ED5-EB06-46B9-092ACF99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99" y="1866900"/>
            <a:ext cx="5380480" cy="35217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8C734184-804F-0AC3-2FE9-010735CE0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260B2D64-D1B2-580E-F20B-A4717FA73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585" y="2902021"/>
            <a:ext cx="287232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Trousers &amp; sweaters lead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Jackets &amp; dresses</a:t>
            </a:r>
          </a:p>
        </p:txBody>
      </p:sp>
    </p:spTree>
    <p:extLst>
      <p:ext uri="{BB962C8B-B14F-4D97-AF65-F5344CB8AC3E}">
        <p14:creationId xmlns:p14="http://schemas.microsoft.com/office/powerpoint/2010/main" val="396562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DD80-0044-9E6B-ACC8-02EDC709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Insight 2: Where People Buy</a:t>
            </a:r>
            <a:endParaRPr lang="en-CA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A pie chart with a red circle&#10;&#10;AI-generated content may be incorrect.">
            <a:extLst>
              <a:ext uri="{FF2B5EF4-FFF2-40B4-BE49-F238E27FC236}">
                <a16:creationId xmlns:a16="http://schemas.microsoft.com/office/drawing/2014/main" id="{D9C6F497-F4DD-5239-CEB7-A48F4810C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187" y="1866900"/>
            <a:ext cx="4505954" cy="3458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8EA96DF8-54E3-7158-75A2-21303C265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28" y="93506"/>
            <a:ext cx="715984" cy="472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76B930-CB5B-ACF3-8637-CF4B0E6E555F}"/>
              </a:ext>
            </a:extLst>
          </p:cNvPr>
          <p:cNvSpPr txBox="1"/>
          <p:nvPr/>
        </p:nvSpPr>
        <p:spPr>
          <a:xfrm>
            <a:off x="1213758" y="3701828"/>
            <a:ext cx="14477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70%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70903-32D9-1402-B192-41F9FEA1029E}"/>
              </a:ext>
            </a:extLst>
          </p:cNvPr>
          <p:cNvSpPr txBox="1"/>
          <p:nvPr/>
        </p:nvSpPr>
        <p:spPr>
          <a:xfrm>
            <a:off x="9024257" y="3701828"/>
            <a:ext cx="14165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30%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1674243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{FC400261-20C8-4257-8518-58C53A609FCD}TFe887d8cf-77a9-48cd-9a74-d8d08097a61c3993dec7_win32-329aa78f548b</Template>
  <TotalTime>157</TotalTime>
  <Words>183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Goudy Old Style</vt:lpstr>
      <vt:lpstr>Wingdings 2</vt:lpstr>
      <vt:lpstr>SlateVTI</vt:lpstr>
      <vt:lpstr> Sales Performance &amp; Customer Insights</vt:lpstr>
      <vt:lpstr>The Challenge</vt:lpstr>
      <vt:lpstr>Customer Journey Snapshot</vt:lpstr>
      <vt:lpstr>Why It Matters</vt:lpstr>
      <vt:lpstr>Our Goal</vt:lpstr>
      <vt:lpstr>The Data</vt:lpstr>
      <vt:lpstr>Data Preparation</vt:lpstr>
      <vt:lpstr>Insight 1: Best Sellers</vt:lpstr>
      <vt:lpstr>Insight 2: Where People Buy</vt:lpstr>
      <vt:lpstr>Insight 3: Who’s Buying</vt:lpstr>
      <vt:lpstr>Insight 4: Seasonal Trends</vt:lpstr>
      <vt:lpstr>DASHBOARD</vt:lpstr>
      <vt:lpstr>Benefits of This Analysis</vt:lpstr>
      <vt:lpstr>Opportunities &amp; Actions</vt:lpstr>
      <vt:lpstr>“The right data leads to the right decisions”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Lakshay Girdher</dc:creator>
  <cp:lastModifiedBy>Lakshay Girdher</cp:lastModifiedBy>
  <cp:revision>2</cp:revision>
  <dcterms:created xsi:type="dcterms:W3CDTF">2025-08-09T02:53:21Z</dcterms:created>
  <dcterms:modified xsi:type="dcterms:W3CDTF">2025-08-11T20:10:53Z</dcterms:modified>
</cp:coreProperties>
</file>